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65" r:id="rId4"/>
    <p:sldId id="266" r:id="rId5"/>
    <p:sldId id="260" r:id="rId6"/>
    <p:sldId id="258" r:id="rId7"/>
    <p:sldId id="259" r:id="rId8"/>
    <p:sldId id="262" r:id="rId9"/>
    <p:sldId id="263" r:id="rId10"/>
    <p:sldId id="261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39" autoAdjust="0"/>
  </p:normalViewPr>
  <p:slideViewPr>
    <p:cSldViewPr snapToGrid="0">
      <p:cViewPr>
        <p:scale>
          <a:sx n="87" d="100"/>
          <a:sy n="87" d="100"/>
        </p:scale>
        <p:origin x="-62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commentAuthors" Target="commentAuthor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1-05T17:27:05.315" idx="1">
    <p:pos x="5580" y="1646"/>
    <p:text>ын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850B-0DDD-45CB-BB0E-47E1FFB7760C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C166-9011-4B3C-A909-D5F3932D6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850B-0DDD-45CB-BB0E-47E1FFB7760C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C166-9011-4B3C-A909-D5F3932D6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850B-0DDD-45CB-BB0E-47E1FFB7760C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C166-9011-4B3C-A909-D5F3932D6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850B-0DDD-45CB-BB0E-47E1FFB7760C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C166-9011-4B3C-A909-D5F3932D6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850B-0DDD-45CB-BB0E-47E1FFB7760C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C166-9011-4B3C-A909-D5F3932D6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850B-0DDD-45CB-BB0E-47E1FFB7760C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C166-9011-4B3C-A909-D5F3932D6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850B-0DDD-45CB-BB0E-47E1FFB7760C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C166-9011-4B3C-A909-D5F3932D6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850B-0DDD-45CB-BB0E-47E1FFB7760C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C166-9011-4B3C-A909-D5F3932D6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850B-0DDD-45CB-BB0E-47E1FFB7760C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C166-9011-4B3C-A909-D5F3932D6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850B-0DDD-45CB-BB0E-47E1FFB7760C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C166-9011-4B3C-A909-D5F3932D6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850B-0DDD-45CB-BB0E-47E1FFB7760C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BFEC166-9011-4B3C-A909-D5F3932D6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B6850B-0DDD-45CB-BB0E-47E1FFB7760C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FEC166-9011-4B3C-A909-D5F3932D668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6193" y="784324"/>
            <a:ext cx="9688079" cy="2616199"/>
          </a:xfrm>
        </p:spPr>
        <p:txBody>
          <a:bodyPr>
            <a:noAutofit/>
          </a:bodyPr>
          <a:lstStyle/>
          <a:p>
            <a:pPr algn="ctr"/>
            <a:r>
              <a:rPr lang="kk-K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 жиналысы</a:t>
            </a:r>
            <a:br>
              <a:rPr lang="kk-K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9-сынып</a:t>
            </a:r>
            <a:br>
              <a:rPr lang="kk-K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 жетекшісі: Турсынбаева Ж.Х.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8800" y="4356485"/>
            <a:ext cx="6987645" cy="1388534"/>
          </a:xfrm>
        </p:spPr>
        <p:txBody>
          <a:bodyPr>
            <a:normAutofit/>
          </a:bodyPr>
          <a:lstStyle/>
          <a:p>
            <a:pPr algn="ctr"/>
            <a:r>
              <a:rPr lang="kk-KZ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2020-2021 оқу жылы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049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6171" y="827315"/>
            <a:ext cx="6150429" cy="4909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Республикасының астана күніне және әл-Фарабидің 1150 жылдығына арналған “Уақыт - байланыстырушы желі” мектеп және колледж музейлерінің сырттай байқауында “Өткеннің жұмбақтарына саяхат” номинациясында 1 орын алғаны үшін Кожахметова Айгерім марапатталады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8" name="AutoShape 2" descr="blob:https://web.whatsapp.com/f86eabf4-7055-44af-9d39-b659e777a4a3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blob:https://web.whatsapp.com/f86eabf4-7055-44af-9d39-b659e777a4a3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blob:https://web.whatsapp.com/f86eabf4-7055-44af-9d39-b659e777a4a3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 l="32256" t="1085" r="29905" b="3797"/>
          <a:stretch>
            <a:fillRect/>
          </a:stretch>
        </p:blipFill>
        <p:spPr bwMode="auto">
          <a:xfrm rot="10800000">
            <a:off x="7075714" y="576943"/>
            <a:ext cx="4201884" cy="554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0511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kk-KZ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kk-KZ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</a:t>
            </a:r>
            <a:endParaRPr lang="ru-RU" sz="6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24" y="685801"/>
            <a:ext cx="10018713" cy="1239982"/>
          </a:xfrm>
        </p:spPr>
        <p:txBody>
          <a:bodyPr>
            <a:normAutofit/>
          </a:bodyPr>
          <a:lstStyle/>
          <a:p>
            <a:r>
              <a:rPr lang="kk-KZ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Күн тәртібінде: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24" y="1925785"/>
            <a:ext cx="10157257" cy="386541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kk-KZ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«Менің болашақ мамандығым»  әңгіме</a:t>
            </a: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2020-2021 оқу жылында білім беру процесін және тәрбие іс-шараларын тиімді ұйымдастыру. Online Mektep - Bilimland.kz, ZOOM. </a:t>
            </a:r>
          </a:p>
          <a:p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Кретериалды бағалау, кері байланыс Kundelik.kz. </a:t>
            </a:r>
          </a:p>
          <a:p>
            <a:r>
              <a:rPr lang="kk-KZ" sz="3200" dirty="0">
                <a:latin typeface="Times New Roman" panose="02020603050405020304" pitchFamily="18" charset="0"/>
              </a:rPr>
              <a:t>І тоқсан қорытындысы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54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-1118302"/>
            <a:ext cx="11572877" cy="7976302"/>
          </a:xfrm>
        </p:spPr>
        <p:txBody>
          <a:bodyPr>
            <a:noAutofit/>
          </a:bodyPr>
          <a:lstStyle/>
          <a:p>
            <a:pPr fontAlgn="ctr"/>
            <a:r>
              <a:rPr lang="ru-RU" sz="1800" b="1" i="0">
                <a:solidFill>
                  <a:srgbClr val="000000"/>
                </a:solidFill>
                <a:effectLst/>
                <a:latin typeface="Times New Roman, serif"/>
              </a:rPr>
              <a:t>Мамандық таңдауда ата- ананың ықпалы қандай ?</a:t>
            </a:r>
            <a:br>
              <a:rPr lang="ru-RU" sz="1800" b="0" i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sz="1800" b="1" i="0">
                <a:solidFill>
                  <a:srgbClr val="000000"/>
                </a:solidFill>
                <a:effectLst/>
                <a:latin typeface="Times New Roman, serif"/>
              </a:rPr>
              <a:t>Құрметті ата- аналар! Мамандық таңдауда мынадай ережелерді   есте</a:t>
            </a:r>
            <a:br>
              <a:rPr lang="kk-KZ" sz="1800" b="1" i="0">
                <a:solidFill>
                  <a:srgbClr val="000000"/>
                </a:solidFill>
                <a:effectLst/>
                <a:latin typeface="Times New Roman, serif"/>
              </a:rPr>
            </a:br>
            <a:r>
              <a:rPr lang="ru-RU" sz="1800" b="1" i="0">
                <a:solidFill>
                  <a:srgbClr val="000000"/>
                </a:solidFill>
                <a:effectLst/>
                <a:latin typeface="Times New Roman, serif"/>
              </a:rPr>
              <a:t> сақтаған жөн:</a:t>
            </a:r>
            <a:br>
              <a:rPr lang="ru-RU" sz="1800" b="0" i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sz="1800" b="0" i="0">
                <a:solidFill>
                  <a:srgbClr val="000000"/>
                </a:solidFill>
                <a:effectLst/>
                <a:latin typeface="Times New Roman, serif"/>
              </a:rPr>
              <a:t>Барынша көптеген мамандықтарды зерттеу керек және тіршлік еткен аймақта </a:t>
            </a:r>
            <a:br>
              <a:rPr lang="kk-KZ" sz="1800" b="0" i="0">
                <a:solidFill>
                  <a:srgbClr val="000000"/>
                </a:solidFill>
                <a:effectLst/>
                <a:latin typeface="Times New Roman, serif"/>
              </a:rPr>
            </a:br>
            <a:r>
              <a:rPr lang="ru-RU" sz="1800" b="0" i="0">
                <a:solidFill>
                  <a:srgbClr val="000000"/>
                </a:solidFill>
                <a:effectLst/>
                <a:latin typeface="Times New Roman, serif"/>
              </a:rPr>
              <a:t>қандай мамандықтар керектігін анықтау қажет;</a:t>
            </a:r>
            <a:br>
              <a:rPr lang="ru-RU" sz="1800" b="0" i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sz="1800" b="0" i="0">
                <a:solidFill>
                  <a:srgbClr val="000000"/>
                </a:solidFill>
                <a:effectLst/>
                <a:latin typeface="Times New Roman, serif"/>
              </a:rPr>
              <a:t>Өзін-өзі зерттеу маңызды (қызығулар, мінез ерекшеліктері, бейімділіктер,</a:t>
            </a:r>
            <a:br>
              <a:rPr lang="kk-KZ" sz="1800" b="0" i="0">
                <a:solidFill>
                  <a:srgbClr val="000000"/>
                </a:solidFill>
                <a:effectLst/>
                <a:latin typeface="Times New Roman, serif"/>
              </a:rPr>
            </a:br>
            <a:r>
              <a:rPr lang="ru-RU" sz="1800" b="0" i="0">
                <a:solidFill>
                  <a:srgbClr val="000000"/>
                </a:solidFill>
                <a:effectLst/>
                <a:latin typeface="Times New Roman, serif"/>
              </a:rPr>
              <a:t> өзін-өзі бағалау, талаптану деңгейі);</a:t>
            </a:r>
            <a:br>
              <a:rPr lang="ru-RU" sz="1800" b="0" i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sz="1800" b="0" i="0">
                <a:solidFill>
                  <a:srgbClr val="000000"/>
                </a:solidFill>
                <a:effectLst/>
                <a:latin typeface="Times New Roman, serif"/>
              </a:rPr>
              <a:t>Өзіне ұнамды және ыңғайлы мамандықты таңдауы тиіс;</a:t>
            </a:r>
            <a:br>
              <a:rPr lang="ru-RU" sz="1800" b="0" i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sz="1800" b="0" i="0">
                <a:solidFill>
                  <a:srgbClr val="000000"/>
                </a:solidFill>
                <a:effectLst/>
                <a:latin typeface="Times New Roman, serif"/>
              </a:rPr>
              <a:t>Таңдаған мамандықты зерттеу;</a:t>
            </a:r>
            <a:br>
              <a:rPr lang="ru-RU" sz="1800" b="0" i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sz="1800" b="0" i="0">
                <a:solidFill>
                  <a:srgbClr val="000000"/>
                </a:solidFill>
                <a:effectLst/>
                <a:latin typeface="Times New Roman, serif"/>
              </a:rPr>
              <a:t>Таңдаған мамандық бойынша өз күшін байқап көру;</a:t>
            </a:r>
            <a:br>
              <a:rPr lang="ru-RU" sz="1800" b="0" i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sz="1800" b="0" i="0">
                <a:solidFill>
                  <a:srgbClr val="000000"/>
                </a:solidFill>
                <a:effectLst/>
                <a:latin typeface="Times New Roman, serif"/>
              </a:rPr>
              <a:t>Мамандық туралы жетік білмеу-мамандық таңдауда кездейсоқтыққа әкеледі. Оның соңы таңдаған мамандығы өзіне ұнамай, жұмыс орнын жиі өзгертуге әкеліп соқтырады.осы жағдайға байланысты ата-аналарға  төмендігі жадынама ұсынғым келеді.</a:t>
            </a:r>
            <a:br>
              <a:rPr lang="ru-RU" sz="1800" b="0" i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sz="1800" b="0" i="0">
                <a:solidFill>
                  <a:srgbClr val="000000"/>
                </a:solidFill>
                <a:effectLst/>
                <a:latin typeface="Times New Roman, serif"/>
              </a:rPr>
              <a:t>Баланың өз қалауымен мамандық таңдауына мүмкіндік беру;</a:t>
            </a:r>
            <a:br>
              <a:rPr lang="ru-RU" sz="1800" b="0" i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sz="1800" b="0" i="0">
                <a:solidFill>
                  <a:srgbClr val="000000"/>
                </a:solidFill>
                <a:effectLst/>
                <a:latin typeface="Times New Roman, serif"/>
              </a:rPr>
              <a:t>Баланың өзі таңдаған мамандықтың  пайдасы мен кері әсерлерін бірлесе шешуге тырысу;</a:t>
            </a:r>
            <a:br>
              <a:rPr lang="ru-RU" sz="1800" b="0" i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sz="1800" b="0" i="0">
                <a:solidFill>
                  <a:srgbClr val="000000"/>
                </a:solidFill>
                <a:effectLst/>
                <a:latin typeface="Times New Roman, serif"/>
              </a:rPr>
              <a:t>Болашақ мамандықты таңдау кезінде материалдық жағынан пайдасы мол  мамандықтарды ғана емес, соынмен қатар  моральдық сезімдерді қанағаттандыратын  мамандықтарды да қарастыру;</a:t>
            </a:r>
            <a:br>
              <a:rPr lang="ru-RU" sz="1800" b="0" i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sz="1800" b="0" i="0">
                <a:solidFill>
                  <a:srgbClr val="000000"/>
                </a:solidFill>
                <a:effectLst/>
                <a:latin typeface="Times New Roman, serif"/>
              </a:rPr>
              <a:t>Егер мамандық таңдау кезінде баланы эмоционалдық қысымға алмау;</a:t>
            </a:r>
            <a:br>
              <a:rPr lang="ru-RU" sz="1800" b="0" i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sz="1800" b="0" i="0">
                <a:solidFill>
                  <a:srgbClr val="000000"/>
                </a:solidFill>
                <a:effectLst/>
                <a:latin typeface="Times New Roman, serif"/>
              </a:rPr>
              <a:t>Егер баланың тілегі мен шыдамы бойды алып бара жатса, көмек беріп, әңгімелесу;</a:t>
            </a:r>
            <a:br>
              <a:rPr lang="ru-RU" sz="1800" b="0" i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sz="1800" b="0" i="0">
                <a:solidFill>
                  <a:srgbClr val="000000"/>
                </a:solidFill>
                <a:effectLst/>
                <a:latin typeface="Times New Roman, serif"/>
              </a:rPr>
              <a:t>Егер бала мамандық таңдау кезінде қателессе, ол үшін баланы жазаламау, қайта қатені түзетуге ұмтылу;</a:t>
            </a:r>
            <a:br>
              <a:rPr lang="ru-RU" sz="1800" b="0" i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sz="1800" b="0" i="0">
                <a:solidFill>
                  <a:srgbClr val="000000"/>
                </a:solidFill>
                <a:effectLst/>
                <a:latin typeface="Times New Roman, serif"/>
              </a:rPr>
              <a:t>Егер ата-ана баласының қандай да бір мамандықпен айналысып, жұмыс жасай бастағанын байқаса, онда балаға қолдау көрсету керек.</a:t>
            </a:r>
            <a:br>
              <a:rPr lang="ru-RU" sz="1800" b="0" i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sz="1800" b="0" i="0">
                <a:solidFill>
                  <a:srgbClr val="000000"/>
                </a:solidFill>
                <a:effectLst/>
                <a:latin typeface="Times New Roman, serif"/>
              </a:rPr>
              <a:t>Мамандық таңдау-әркімнің өз жүрек қалауы.  Жүрек қалауымен таңдалған мамандық биік шыңдарға жетелері анық.</a:t>
            </a:r>
            <a:br>
              <a:rPr lang="ru-RU" sz="1800" b="0" i="0">
                <a:solidFill>
                  <a:srgbClr val="000000"/>
                </a:solidFill>
                <a:effectLst/>
                <a:latin typeface="Open Sans"/>
              </a:rPr>
            </a:br>
            <a:endParaRPr lang="ru-RU" sz="1800" b="0" i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22530" name="AutoShape 2" descr="Мамандық таңдау - маңызды қадам — «Qostanaı» телеарнасының ресми сайты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Мамандық таңдау - маңызды қадам — «Qostanaı» телеарнасының ресми сайты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Елімізде сұранысқа ие мамандықтар белгілі болды | КТ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6064" y="11906"/>
            <a:ext cx="4355935" cy="2928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B3B254-EE7D-034B-B7E1-5D91B99BB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956" y="857251"/>
            <a:ext cx="11368087" cy="6288881"/>
          </a:xfrm>
        </p:spPr>
        <p:txBody>
          <a:bodyPr>
            <a:noAutofit/>
          </a:bodyPr>
          <a:lstStyle/>
          <a:p>
            <a:r>
              <a:rPr lang="ru-RU" sz="2000" b="1" i="0">
                <a:solidFill>
                  <a:schemeClr val="tx2">
                    <a:lumMod val="50000"/>
                  </a:schemeClr>
                </a:solidFill>
                <a:effectLst/>
                <a:latin typeface="Times New Roman, serif"/>
              </a:rPr>
              <a:t>Мамандык таңдау бойынша окушылар мен ата-аналарға арналған жадынама.</a:t>
            </a:r>
            <a:br>
              <a:rPr lang="ru-RU" sz="2000" b="0" i="0">
                <a:solidFill>
                  <a:schemeClr val="tx2">
                    <a:lumMod val="50000"/>
                  </a:schemeClr>
                </a:solidFill>
                <a:effectLst/>
                <a:latin typeface="Open Sans"/>
              </a:rPr>
            </a:br>
            <a:r>
              <a:rPr lang="ru-RU" sz="2000" b="0" i="0">
                <a:solidFill>
                  <a:schemeClr val="tx2">
                    <a:lumMod val="50000"/>
                  </a:schemeClr>
                </a:solidFill>
                <a:effectLst/>
                <a:latin typeface="Times New Roman, serif"/>
              </a:rPr>
              <a:t>Мамандық тандау — өте жауапкершілікті және маңызды іс. Мамандық тандай отырып алдымен баланың қызығушылығына, қабілетіне, бейімділігіне, қалауына қарау керек, содан кейін барып жанұялық салтпен санасуға болады.</a:t>
            </a:r>
            <a:br>
              <a:rPr lang="ru-RU" sz="2000" b="0" i="0">
                <a:solidFill>
                  <a:schemeClr val="tx2">
                    <a:lumMod val="50000"/>
                  </a:schemeClr>
                </a:solidFill>
                <a:effectLst/>
                <a:latin typeface="Open Sans"/>
              </a:rPr>
            </a:br>
            <a:r>
              <a:rPr lang="ru-RU" sz="2000" b="0" i="0">
                <a:solidFill>
                  <a:schemeClr val="tx2">
                    <a:lumMod val="50000"/>
                  </a:schemeClr>
                </a:solidFill>
                <a:effectLst/>
                <a:latin typeface="Times New Roman, serif"/>
              </a:rPr>
              <a:t>Балаңыздың болашақ мамандығын өзі таңдауына мүмкіндік беріңіз.</a:t>
            </a:r>
            <a:br>
              <a:rPr lang="ru-RU" sz="2000" b="0" i="0">
                <a:solidFill>
                  <a:schemeClr val="tx2">
                    <a:lumMod val="50000"/>
                  </a:schemeClr>
                </a:solidFill>
                <a:effectLst/>
                <a:latin typeface="Open Sans"/>
              </a:rPr>
            </a:br>
            <a:r>
              <a:rPr lang="ru-RU" sz="2000" b="0" i="0">
                <a:solidFill>
                  <a:schemeClr val="tx2">
                    <a:lumMod val="50000"/>
                  </a:schemeClr>
                </a:solidFill>
                <a:effectLst/>
                <a:latin typeface="Times New Roman, serif"/>
              </a:rPr>
              <a:t>Оның тандаған мамандығына деген қарсылық пен қолдауды бірге отырып талқылаңыз.</a:t>
            </a:r>
            <a:br>
              <a:rPr lang="ru-RU" sz="2000" b="0" i="0">
                <a:solidFill>
                  <a:schemeClr val="tx2">
                    <a:lumMod val="50000"/>
                  </a:schemeClr>
                </a:solidFill>
                <a:effectLst/>
                <a:latin typeface="Open Sans"/>
              </a:rPr>
            </a:br>
            <a:r>
              <a:rPr lang="ru-RU" sz="2000" b="0" i="0">
                <a:solidFill>
                  <a:schemeClr val="tx2">
                    <a:lumMod val="50000"/>
                  </a:schemeClr>
                </a:solidFill>
                <a:effectLst/>
                <a:latin typeface="Times New Roman, serif"/>
              </a:rPr>
              <a:t>Мамандық тандар кезде тек материалдық пайданы ғана ойламай, балаңыздың рухани қанағаттануын да естен шығармаңыз.</a:t>
            </a:r>
            <a:br>
              <a:rPr lang="ru-RU" sz="2000" b="0" i="0">
                <a:solidFill>
                  <a:schemeClr val="tx2">
                    <a:lumMod val="50000"/>
                  </a:schemeClr>
                </a:solidFill>
                <a:effectLst/>
                <a:latin typeface="Open Sans"/>
              </a:rPr>
            </a:br>
            <a:r>
              <a:rPr lang="ru-RU" sz="2000" b="0" i="0">
                <a:solidFill>
                  <a:schemeClr val="tx2">
                    <a:lumMod val="50000"/>
                  </a:schemeClr>
                </a:solidFill>
                <a:effectLst/>
                <a:latin typeface="Times New Roman, serif"/>
              </a:rPr>
              <a:t>Болашақ мамандық таңдар кезде балаңыздың сол кәсіпке деген жарамдылығын да байқаңыз.</a:t>
            </a:r>
            <a:br>
              <a:rPr lang="ru-RU" sz="2000" b="0" i="0">
                <a:solidFill>
                  <a:schemeClr val="tx2">
                    <a:lumMod val="50000"/>
                  </a:schemeClr>
                </a:solidFill>
                <a:effectLst/>
                <a:latin typeface="Open Sans"/>
              </a:rPr>
            </a:br>
            <a:r>
              <a:rPr lang="ru-RU" sz="2000" b="0" i="0">
                <a:solidFill>
                  <a:schemeClr val="tx2">
                    <a:lumMod val="50000"/>
                  </a:schemeClr>
                </a:solidFill>
                <a:effectLst/>
                <a:latin typeface="Times New Roman, serif"/>
              </a:rPr>
              <a:t>Егер мамандық тандау барысында қарамақайшылықтуыңдап жатса, кеңесші амандармен ақылдасыңыз.</a:t>
            </a:r>
            <a:br>
              <a:rPr lang="ru-RU" sz="2000" b="0" i="0">
                <a:solidFill>
                  <a:schemeClr val="tx2">
                    <a:lumMod val="50000"/>
                  </a:schemeClr>
                </a:solidFill>
                <a:effectLst/>
                <a:latin typeface="Open Sans"/>
              </a:rPr>
            </a:br>
            <a:r>
              <a:rPr lang="ru-RU" sz="2000" b="0" i="0">
                <a:solidFill>
                  <a:schemeClr val="tx2">
                    <a:lumMod val="50000"/>
                  </a:schemeClr>
                </a:solidFill>
                <a:effectLst/>
                <a:latin typeface="Times New Roman, serif"/>
              </a:rPr>
              <a:t>Мамандық тандауда балаңызды қыспалай бермсңіз, әйтпесе бұл жан жалға әкеп соқтыруы мүмкін.</a:t>
            </a:r>
            <a:br>
              <a:rPr lang="ru-RU" sz="2000" b="0" i="0">
                <a:solidFill>
                  <a:schemeClr val="tx2">
                    <a:lumMod val="50000"/>
                  </a:schemeClr>
                </a:solidFill>
                <a:effectLst/>
                <a:latin typeface="Open Sans"/>
              </a:rPr>
            </a:br>
            <a:r>
              <a:rPr lang="ru-RU" sz="2000" b="0" i="0">
                <a:solidFill>
                  <a:schemeClr val="tx2">
                    <a:lumMod val="50000"/>
                  </a:schemeClr>
                </a:solidFill>
                <a:effectLst/>
                <a:latin typeface="Times New Roman, serif"/>
              </a:rPr>
              <a:t>Балаңыздың арманы орындалу үшін оған барынша қолдау көрсетуге тырысыңыз.</a:t>
            </a:r>
            <a:br>
              <a:rPr lang="ru-RU" sz="2000" b="0" i="0">
                <a:solidFill>
                  <a:schemeClr val="tx2">
                    <a:lumMod val="50000"/>
                  </a:schemeClr>
                </a:solidFill>
                <a:effectLst/>
                <a:latin typeface="Open Sans"/>
              </a:rPr>
            </a:br>
            <a:r>
              <a:rPr lang="ru-RU" sz="2000" b="0" i="0">
                <a:solidFill>
                  <a:schemeClr val="tx2">
                    <a:lumMod val="50000"/>
                  </a:schemeClr>
                </a:solidFill>
                <a:effectLst/>
                <a:latin typeface="Times New Roman, serif"/>
              </a:rPr>
              <a:t>Егер балаңыз мамандық тандауда қателескен болса, ол үшін кінәламаңыз, оны жөндеуге болады..</a:t>
            </a:r>
            <a:br>
              <a:rPr lang="ru-RU" sz="2000" b="0" i="0">
                <a:solidFill>
                  <a:schemeClr val="tx2">
                    <a:lumMod val="50000"/>
                  </a:schemeClr>
                </a:solidFill>
                <a:effectLst/>
                <a:latin typeface="Open Sans"/>
              </a:rPr>
            </a:br>
            <a:r>
              <a:rPr lang="ru-RU" sz="2000" b="0" i="0">
                <a:solidFill>
                  <a:schemeClr val="tx2">
                    <a:lumMod val="50000"/>
                  </a:schemeClr>
                </a:solidFill>
                <a:effectLst/>
                <a:latin typeface="Times New Roman, serif"/>
              </a:rPr>
              <a:t>Егер балаңыз қандай да бір мамандыққаертеден әуестене бастаса, оған үйірмелер, әдебиеттер, әр түрлі сабақтардың көмегімен осы қызығушылығын сақтауға мүмкіншілік беріңіз.</a:t>
            </a:r>
            <a:br>
              <a:rPr lang="ru-RU" sz="2000" b="0" i="0">
                <a:solidFill>
                  <a:schemeClr val="tx2">
                    <a:lumMod val="50000"/>
                  </a:schemeClr>
                </a:solidFill>
                <a:effectLst/>
                <a:latin typeface="Open Sans"/>
              </a:rPr>
            </a:br>
            <a:r>
              <a:rPr lang="ru-RU" sz="2000" b="0" i="0">
                <a:solidFill>
                  <a:schemeClr val="tx2">
                    <a:lumMod val="50000"/>
                  </a:schemeClr>
                </a:solidFill>
                <a:effectLst/>
                <a:latin typeface="Times New Roman, serif"/>
              </a:rPr>
              <a:t>Балалар өз ата-аналарының мамандығына қатысты маман таңдауы да мүмкін екенін есіңізге алыңыз.</a:t>
            </a:r>
            <a:endParaRPr lang="ru-RU" sz="200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3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949" t="7860" r="17310" b="15121"/>
          <a:stretch/>
        </p:blipFill>
        <p:spPr>
          <a:xfrm>
            <a:off x="471055" y="249384"/>
            <a:ext cx="4407340" cy="33943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816" y="435428"/>
            <a:ext cx="4197927" cy="33943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302" y="1302327"/>
            <a:ext cx="5139433" cy="3196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231" y="3893130"/>
            <a:ext cx="4861352" cy="29618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27967" y="3893130"/>
            <a:ext cx="2854036" cy="285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61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22" y="-131618"/>
            <a:ext cx="10018713" cy="1752599"/>
          </a:xfrm>
        </p:spPr>
        <p:txBody>
          <a:bodyPr>
            <a:normAutofit/>
          </a:bodyPr>
          <a:lstStyle/>
          <a:p>
            <a:r>
              <a:rPr lang="kk-KZ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Критериалды бағалау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0050" y="1960417"/>
            <a:ext cx="10018713" cy="3124201"/>
          </a:xfrm>
        </p:spPr>
        <p:txBody>
          <a:bodyPr>
            <a:no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 таңда оқушылардың бағалануы өткен жылға қарағанда өзгеше. Өйткені ҚБ (қалыптастырушы бағалау) жылдағыдай тек түсініктеме арқылы емес, 10 балдық жүйемен бағаланады.</a:t>
            </a:r>
          </a:p>
          <a:p>
            <a:pPr marL="0" indent="0">
              <a:buNone/>
            </a:pP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1-3 – нашар</a:t>
            </a:r>
          </a:p>
          <a:p>
            <a:pPr marL="0" indent="0">
              <a:buNone/>
            </a:pP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4-5-қанағаттанарлық</a:t>
            </a:r>
          </a:p>
          <a:p>
            <a:pPr marL="0" indent="0">
              <a:buNone/>
            </a:pP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6-7-жақсы</a:t>
            </a:r>
          </a:p>
          <a:p>
            <a:pPr marL="0" indent="0">
              <a:buNone/>
            </a:pP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8-10-өте жақсы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Тоқсандық қорытынды ҚБ – 25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БЖБ (бөлім бойынша жиынтық)-25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%,ТЖБ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тоқсандық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)-50%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246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22" y="207818"/>
            <a:ext cx="10018713" cy="942108"/>
          </a:xfrm>
        </p:spPr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тоқсан қорытындысы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833771"/>
              </p:ext>
            </p:extLst>
          </p:nvPr>
        </p:nvGraphicFramePr>
        <p:xfrm>
          <a:off x="2570958" y="1364240"/>
          <a:ext cx="8187534" cy="4111019"/>
        </p:xfrm>
        <a:graphic>
          <a:graphicData uri="http://schemas.openxmlformats.org/drawingml/2006/table">
            <a:tbl>
              <a:tblPr firstRow="1" firstCol="1" bandRow="1"/>
              <a:tblGrid>
                <a:gridCol w="4093767">
                  <a:extLst>
                    <a:ext uri="{9D8B030D-6E8A-4147-A177-3AD203B41FA5}">
                      <a16:colId xmlns:a16="http://schemas.microsoft.com/office/drawing/2014/main" val="388768818"/>
                    </a:ext>
                  </a:extLst>
                </a:gridCol>
                <a:gridCol w="4093767">
                  <a:extLst>
                    <a:ext uri="{9D8B030D-6E8A-4147-A177-3AD203B41FA5}">
                      <a16:colId xmlns:a16="http://schemas.microsoft.com/office/drawing/2014/main" val="1222170161"/>
                    </a:ext>
                  </a:extLst>
                </a:gridCol>
              </a:tblGrid>
              <a:tr h="448656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Үздіктер</a:t>
                      </a:r>
                      <a:endParaRPr lang="ru-RU" sz="24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Екпінділер</a:t>
                      </a:r>
                      <a:endParaRPr lang="ru-RU" sz="24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02642"/>
                  </a:ext>
                </a:extLst>
              </a:tr>
              <a:tr h="291626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Кожахметова</a:t>
                      </a:r>
                      <a:r>
                        <a:rPr lang="kk-KZ" sz="2400" baseline="0" dirty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Айгерім</a:t>
                      </a: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2400" baseline="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2400" baseline="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baseline="0" dirty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Койшугулова Мариям</a:t>
                      </a: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2400" baseline="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2400" baseline="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baseline="0" dirty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Нурбекова Озария</a:t>
                      </a: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2400" baseline="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baseline="0" dirty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Тажибаев Диар</a:t>
                      </a: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24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Ризабек Дидар</a:t>
                      </a: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24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Аманбек Нарұл</a:t>
                      </a: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24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Каирбекова</a:t>
                      </a:r>
                      <a:r>
                        <a:rPr lang="kk-KZ" sz="2400" baseline="0" dirty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Дана</a:t>
                      </a: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2400" baseline="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baseline="0" dirty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Бакиденов Нұрдаулет</a:t>
                      </a: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2400" baseline="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baseline="0" dirty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Жакаева Камила</a:t>
                      </a: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2400" baseline="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baseline="0" dirty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Жанибекова Лунара</a:t>
                      </a: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2400" baseline="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baseline="0" dirty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Кекенова Алия </a:t>
                      </a: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2400" baseline="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baseline="0" dirty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Қуаныш Әліби</a:t>
                      </a: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2400" baseline="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baseline="0" dirty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Мухамеджанова Аделя</a:t>
                      </a: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2400" baseline="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baseline="0" dirty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Утегенова Дильназ</a:t>
                      </a:r>
                      <a:endParaRPr lang="ru-RU" sz="24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832685"/>
                  </a:ext>
                </a:extLst>
              </a:tr>
            </a:tbl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914651" y="1564265"/>
            <a:ext cx="15128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blob:https://web.whatsapp.com/e6df36f1-3a5c-4a04-93c9-d71cdb055f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blob:https://web.whatsapp.com/e6df36f1-3a5c-4a04-93c9-d71cdb055f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 l="33931" t="11096" r="6069" b="3867"/>
          <a:stretch>
            <a:fillRect/>
          </a:stretch>
        </p:blipFill>
        <p:spPr bwMode="auto">
          <a:xfrm>
            <a:off x="0" y="101009"/>
            <a:ext cx="12192000" cy="675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71114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500" t="23600" r="26250" b="25467"/>
          <a:stretch>
            <a:fillRect/>
          </a:stretch>
        </p:blipFill>
        <p:spPr bwMode="auto">
          <a:xfrm>
            <a:off x="2720343" y="457200"/>
            <a:ext cx="7200900" cy="436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43100" y="5143509"/>
            <a:ext cx="9418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Мектебіміздің оқушылары “Жайдарлы Жас Ұлан” КВН сайысына қатысып 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орынға ие болды. Соның ішінде 9-сынып оқушылары: Кожахметова Айгерім, Қуаныш Әліби, Аманбек Нарұл, Ризабек Дидар.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92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258</TotalTime>
  <Words>203</Words>
  <Application>Microsoft Office PowerPoint</Application>
  <PresentationFormat>Широкоэкранный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Ата-аналар жиналысы 9-сынып Сынып жетекшісі: Турсынбаева Ж.Х.</vt:lpstr>
      <vt:lpstr>Күн тәртібінде:</vt:lpstr>
      <vt:lpstr>Мамандық таңдауда ата- ананың ықпалы қандай ? Құрметті ата- аналар! Мамандық таңдауда мынадай ережелерді   есте  сақтаған жөн: Барынша көптеген мамандықтарды зерттеу керек және тіршлік еткен аймақта  қандай мамандықтар керектігін анықтау қажет; Өзін-өзі зерттеу маңызды (қызығулар, мінез ерекшеліктері, бейімділіктер,  өзін-өзі бағалау, талаптану деңгейі); Өзіне ұнамды және ыңғайлы мамандықты таңдауы тиіс; Таңдаған мамандықты зерттеу; Таңдаған мамандық бойынша өз күшін байқап көру; Мамандық туралы жетік білмеу-мамандық таңдауда кездейсоқтыққа әкеледі. Оның соңы таңдаған мамандығы өзіне ұнамай, жұмыс орнын жиі өзгертуге әкеліп соқтырады.осы жағдайға байланысты ата-аналарға  төмендігі жадынама ұсынғым келеді. Баланың өз қалауымен мамандық таңдауына мүмкіндік беру; Баланың өзі таңдаған мамандықтың  пайдасы мен кері әсерлерін бірлесе шешуге тырысу; Болашақ мамандықты таңдау кезінде материалдық жағынан пайдасы мол  мамандықтарды ғана емес, соынмен қатар  моральдық сезімдерді қанағаттандыратын  мамандықтарды да қарастыру; Егер мамандық таңдау кезінде баланы эмоционалдық қысымға алмау; Егер баланың тілегі мен шыдамы бойды алып бара жатса, көмек беріп, әңгімелесу; Егер бала мамандық таңдау кезінде қателессе, ол үшін баланы жазаламау, қайта қатені түзетуге ұмтылу; Егер ата-ана баласының қандай да бір мамандықпен айналысып, жұмыс жасай бастағанын байқаса, онда балаға қолдау көрсету керек. Мамандық таңдау-әркімнің өз жүрек қалауы.  Жүрек қалауымен таңдалған мамандық биік шыңдарға жетелері анық. </vt:lpstr>
      <vt:lpstr>Презентация PowerPoint</vt:lpstr>
      <vt:lpstr>Презентация PowerPoint</vt:lpstr>
      <vt:lpstr>Критериалды бағалау</vt:lpstr>
      <vt:lpstr>І тоқсан қорытындысы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Ата-аналар жиналысы 8-сынып Сынып жетекшісі: Кенжебаева А.К.</dc:title>
  <dc:creator>Пользователь Windows</dc:creator>
  <cp:lastModifiedBy>zhanar011984@gmail.com</cp:lastModifiedBy>
  <cp:revision>24</cp:revision>
  <dcterms:created xsi:type="dcterms:W3CDTF">2020-11-05T04:07:38Z</dcterms:created>
  <dcterms:modified xsi:type="dcterms:W3CDTF">2020-11-15T07:04:07Z</dcterms:modified>
</cp:coreProperties>
</file>